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Roboto"/>
      <p:regular r:id="rId33"/>
      <p:bold r:id="rId34"/>
      <p:italic r:id="rId35"/>
      <p:boldItalic r:id="rId36"/>
    </p:embeddedFont>
    <p:embeddedFont>
      <p:font typeface="DM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0.xml"/><Relationship Id="rId13" Type="http://schemas.openxmlformats.org/officeDocument/2006/relationships/slide" Target="slides/slide7.xml"/><Relationship Id="rId39" Type="http://schemas.openxmlformats.org/officeDocument/2006/relationships/font" Target="fonts/DMSans-italic.fntdata"/><Relationship Id="rId18" Type="http://schemas.openxmlformats.org/officeDocument/2006/relationships/slide" Target="slides/slide12.xml"/><Relationship Id="rId21" Type="http://schemas.openxmlformats.org/officeDocument/2006/relationships/slide" Target="slides/slide15.xml"/><Relationship Id="rId34" Type="http://schemas.openxmlformats.org/officeDocument/2006/relationships/font" Target="fonts/Roboto-bold.fntdata"/><Relationship Id="rId42" Type="http://schemas.openxmlformats.org/officeDocument/2006/relationships/customXml" Target="../customXml/item2.xml"/><Relationship Id="rId7" Type="http://schemas.openxmlformats.org/officeDocument/2006/relationships/slide" Target="slides/slide1.xml"/><Relationship Id="rId20" Type="http://schemas.openxmlformats.org/officeDocument/2006/relationships/slide" Target="slides/slide14.xml"/><Relationship Id="rId2" Type="http://schemas.openxmlformats.org/officeDocument/2006/relationships/viewProps" Target="viewProps.xml"/><Relationship Id="rId29" Type="http://schemas.openxmlformats.org/officeDocument/2006/relationships/slide" Target="slides/slide23.xml"/><Relationship Id="rId16" Type="http://schemas.openxmlformats.org/officeDocument/2006/relationships/slide" Target="slides/slide10.xml"/><Relationship Id="rId41" Type="http://schemas.openxmlformats.org/officeDocument/2006/relationships/customXml" Target="../customXml/item1.xml"/><Relationship Id="rId40" Type="http://schemas.openxmlformats.org/officeDocument/2006/relationships/font" Target="fonts/DMSans-boldItalic.fntdata"/><Relationship Id="rId24" Type="http://schemas.openxmlformats.org/officeDocument/2006/relationships/slide" Target="slides/slide18.xml"/><Relationship Id="rId1" Type="http://schemas.openxmlformats.org/officeDocument/2006/relationships/theme" Target="theme/theme1.xml"/><Relationship Id="rId6" Type="http://schemas.openxmlformats.org/officeDocument/2006/relationships/notesMaster" Target="notesMasters/notesMaster1.xml"/><Relationship Id="rId11" Type="http://schemas.openxmlformats.org/officeDocument/2006/relationships/slide" Target="slides/slide5.xml"/><Relationship Id="rId32" Type="http://schemas.openxmlformats.org/officeDocument/2006/relationships/slide" Target="slides/slide26.xml"/><Relationship Id="rId37" Type="http://schemas.openxmlformats.org/officeDocument/2006/relationships/font" Target="fonts/DMSans-regular.fntdata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36" Type="http://schemas.openxmlformats.org/officeDocument/2006/relationships/font" Target="fonts/Roboto-boldItalic.fntdata"/><Relationship Id="rId31" Type="http://schemas.openxmlformats.org/officeDocument/2006/relationships/slide" Target="slides/slide25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22" Type="http://schemas.openxmlformats.org/officeDocument/2006/relationships/slide" Target="slides/slide1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font" Target="fonts/Roboto-italic.fntdata"/><Relationship Id="rId14" Type="http://schemas.openxmlformats.org/officeDocument/2006/relationships/slide" Target="slides/slide8.xml"/><Relationship Id="rId43" Type="http://schemas.openxmlformats.org/officeDocument/2006/relationships/customXml" Target="../customXml/item3.xml"/><Relationship Id="rId8" Type="http://schemas.openxmlformats.org/officeDocument/2006/relationships/slide" Target="slides/slide2.xml"/><Relationship Id="rId3" Type="http://schemas.openxmlformats.org/officeDocument/2006/relationships/presProps" Target="presProps.xml"/><Relationship Id="rId25" Type="http://schemas.openxmlformats.org/officeDocument/2006/relationships/slide" Target="slides/slide19.xml"/><Relationship Id="rId33" Type="http://schemas.openxmlformats.org/officeDocument/2006/relationships/font" Target="fonts/Roboto-regular.fntdata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38" Type="http://schemas.openxmlformats.org/officeDocument/2006/relationships/font" Target="fonts/DMSans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7d54a435d8_0_0:notes"/>
          <p:cNvSpPr/>
          <p:nvPr>
            <p:ph idx="2" type="sldImg"/>
          </p:nvPr>
        </p:nvSpPr>
        <p:spPr>
          <a:xfrm>
            <a:off x="1893282" y="685965"/>
            <a:ext cx="30714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27d54a435d8_0_0:notes"/>
          <p:cNvSpPr txBox="1"/>
          <p:nvPr>
            <p:ph idx="1" type="body"/>
          </p:nvPr>
        </p:nvSpPr>
        <p:spPr>
          <a:xfrm>
            <a:off x="685801" y="4343409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27d54a435d8_0_0:notes"/>
          <p:cNvSpPr txBox="1"/>
          <p:nvPr>
            <p:ph idx="12" type="sldNum"/>
          </p:nvPr>
        </p:nvSpPr>
        <p:spPr>
          <a:xfrm>
            <a:off x="3884615" y="8685229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7d54a435d8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7d54a435d8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7d54a435d8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7d54a435d8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7d54a435d8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7d54a435d8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7d5c593c78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7d5c593c78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7d5c593c7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7d5c593c7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7d5c593c7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7d5c593c7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7d5c593c7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7d5c593c7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7d5c593c7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7d5c593c7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7d5c593c7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7d5c593c7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7d5c593c7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7d5c593c7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7d54a435d8_0_81:notes"/>
          <p:cNvSpPr txBox="1"/>
          <p:nvPr>
            <p:ph idx="1" type="body"/>
          </p:nvPr>
        </p:nvSpPr>
        <p:spPr>
          <a:xfrm>
            <a:off x="685801" y="4343409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27d54a435d8_0_81:notes"/>
          <p:cNvSpPr/>
          <p:nvPr>
            <p:ph idx="2" type="sldImg"/>
          </p:nvPr>
        </p:nvSpPr>
        <p:spPr>
          <a:xfrm>
            <a:off x="1893282" y="685965"/>
            <a:ext cx="30714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7d5c593c7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7d5c593c7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7d5c593c7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7d5c593c7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7d5c593c7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7d5c593c7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7d5c593c7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7d5c593c7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7d5c593c7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7d5c593c7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7d5c593c7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7d5c593c7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7d5c593c78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7d5c593c7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7d54a435d8_0_149:notes"/>
          <p:cNvSpPr txBox="1"/>
          <p:nvPr>
            <p:ph idx="1" type="body"/>
          </p:nvPr>
        </p:nvSpPr>
        <p:spPr>
          <a:xfrm>
            <a:off x="685801" y="4343409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27d54a435d8_0_149:notes"/>
          <p:cNvSpPr/>
          <p:nvPr>
            <p:ph idx="2" type="sldImg"/>
          </p:nvPr>
        </p:nvSpPr>
        <p:spPr>
          <a:xfrm>
            <a:off x="1893282" y="685965"/>
            <a:ext cx="3071400" cy="34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7d5c593c7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7d5c593c7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7d54a435d8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7d54a435d8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7d54a435d8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7d54a435d8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7d54a435d8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7d54a435d8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7d54a435d8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7d54a435d8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d54a435d8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7d54a435d8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rt">
  <p:cSld name="Star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319088" y="1484040"/>
            <a:ext cx="85089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/>
          <p:nvPr/>
        </p:nvSpPr>
        <p:spPr>
          <a:xfrm>
            <a:off x="8347635" y="4806203"/>
            <a:ext cx="575100" cy="26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6774934" y="4854985"/>
            <a:ext cx="205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1162" y="4854985"/>
            <a:ext cx="78294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>
            <a:off x="319090" y="745751"/>
            <a:ext cx="8508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rt">
  <p:cSld name="Star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idx="1" type="body"/>
          </p:nvPr>
        </p:nvSpPr>
        <p:spPr>
          <a:xfrm>
            <a:off x="319088" y="1484040"/>
            <a:ext cx="85089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5"/>
          <p:cNvSpPr/>
          <p:nvPr/>
        </p:nvSpPr>
        <p:spPr>
          <a:xfrm>
            <a:off x="8347635" y="4806203"/>
            <a:ext cx="575100" cy="26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6774934" y="4854985"/>
            <a:ext cx="205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1162" y="4854985"/>
            <a:ext cx="646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type="title"/>
          </p:nvPr>
        </p:nvSpPr>
        <p:spPr>
          <a:xfrm>
            <a:off x="319090" y="745751"/>
            <a:ext cx="8508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halt">
  <p:cSld name="Inhal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19090" y="1321641"/>
            <a:ext cx="85089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−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6774934" y="4854985"/>
            <a:ext cx="205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" name="Google Shape;69;p16"/>
          <p:cNvSpPr txBox="1"/>
          <p:nvPr>
            <p:ph idx="11" type="ftr"/>
          </p:nvPr>
        </p:nvSpPr>
        <p:spPr>
          <a:xfrm>
            <a:off x="311162" y="4854985"/>
            <a:ext cx="646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type="title"/>
          </p:nvPr>
        </p:nvSpPr>
        <p:spPr>
          <a:xfrm>
            <a:off x="319090" y="745751"/>
            <a:ext cx="8508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wei Inhalte + Text">
  <p:cSld name="Zwei Inhalte + 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319089" y="1321641"/>
            <a:ext cx="85089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6774934" y="4854985"/>
            <a:ext cx="205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7"/>
          <p:cNvSpPr txBox="1"/>
          <p:nvPr>
            <p:ph idx="11" type="ftr"/>
          </p:nvPr>
        </p:nvSpPr>
        <p:spPr>
          <a:xfrm>
            <a:off x="311162" y="4854985"/>
            <a:ext cx="646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2" type="body"/>
          </p:nvPr>
        </p:nvSpPr>
        <p:spPr>
          <a:xfrm>
            <a:off x="316992" y="1863000"/>
            <a:ext cx="4242900" cy="29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−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17"/>
          <p:cNvSpPr/>
          <p:nvPr>
            <p:ph idx="3" type="pic"/>
          </p:nvPr>
        </p:nvSpPr>
        <p:spPr>
          <a:xfrm>
            <a:off x="4584192" y="1863090"/>
            <a:ext cx="4244400" cy="29808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17"/>
          <p:cNvSpPr txBox="1"/>
          <p:nvPr>
            <p:ph type="title"/>
          </p:nvPr>
        </p:nvSpPr>
        <p:spPr>
          <a:xfrm>
            <a:off x="319090" y="745751"/>
            <a:ext cx="8508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wei Inhalte">
  <p:cSld name="zwei Inhalt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idx="1" type="body"/>
          </p:nvPr>
        </p:nvSpPr>
        <p:spPr>
          <a:xfrm>
            <a:off x="319091" y="1321641"/>
            <a:ext cx="4180800" cy="3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−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2" type="body"/>
          </p:nvPr>
        </p:nvSpPr>
        <p:spPr>
          <a:xfrm>
            <a:off x="4647179" y="1321641"/>
            <a:ext cx="4180800" cy="3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−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2" type="sldNum"/>
          </p:nvPr>
        </p:nvSpPr>
        <p:spPr>
          <a:xfrm>
            <a:off x="6774934" y="4854985"/>
            <a:ext cx="205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8"/>
          <p:cNvSpPr txBox="1"/>
          <p:nvPr>
            <p:ph idx="11" type="ftr"/>
          </p:nvPr>
        </p:nvSpPr>
        <p:spPr>
          <a:xfrm>
            <a:off x="311162" y="4854985"/>
            <a:ext cx="646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type="title"/>
          </p:nvPr>
        </p:nvSpPr>
        <p:spPr>
          <a:xfrm>
            <a:off x="319090" y="745751"/>
            <a:ext cx="8508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halt + Text">
  <p:cSld name="Inhalt + 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idx="1" type="body"/>
          </p:nvPr>
        </p:nvSpPr>
        <p:spPr>
          <a:xfrm>
            <a:off x="319090" y="1874520"/>
            <a:ext cx="8508900" cy="297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−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idx="12" type="sldNum"/>
          </p:nvPr>
        </p:nvSpPr>
        <p:spPr>
          <a:xfrm>
            <a:off x="6774934" y="4854985"/>
            <a:ext cx="2052000" cy="27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9"/>
          <p:cNvSpPr txBox="1"/>
          <p:nvPr>
            <p:ph idx="11" type="ftr"/>
          </p:nvPr>
        </p:nvSpPr>
        <p:spPr>
          <a:xfrm>
            <a:off x="311162" y="4854985"/>
            <a:ext cx="6464400" cy="27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319089" y="1321641"/>
            <a:ext cx="8508900" cy="536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type="title"/>
          </p:nvPr>
        </p:nvSpPr>
        <p:spPr>
          <a:xfrm>
            <a:off x="319090" y="745751"/>
            <a:ext cx="8508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oße Bilder">
  <p:cSld name="große Bild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idx="1" type="body"/>
          </p:nvPr>
        </p:nvSpPr>
        <p:spPr>
          <a:xfrm>
            <a:off x="319089" y="1321641"/>
            <a:ext cx="85089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idx="12" type="sldNum"/>
          </p:nvPr>
        </p:nvSpPr>
        <p:spPr>
          <a:xfrm>
            <a:off x="6774934" y="4854985"/>
            <a:ext cx="205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20"/>
          <p:cNvSpPr txBox="1"/>
          <p:nvPr>
            <p:ph idx="11" type="ftr"/>
          </p:nvPr>
        </p:nvSpPr>
        <p:spPr>
          <a:xfrm>
            <a:off x="311162" y="4854985"/>
            <a:ext cx="646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0"/>
          <p:cNvSpPr/>
          <p:nvPr>
            <p:ph idx="2" type="pic"/>
          </p:nvPr>
        </p:nvSpPr>
        <p:spPr>
          <a:xfrm>
            <a:off x="0" y="1857375"/>
            <a:ext cx="9144000" cy="32862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0"/>
          <p:cNvSpPr txBox="1"/>
          <p:nvPr>
            <p:ph type="title"/>
          </p:nvPr>
        </p:nvSpPr>
        <p:spPr>
          <a:xfrm>
            <a:off x="319090" y="745751"/>
            <a:ext cx="8508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lder formatfüllend">
  <p:cSld name="Bilder formatfüllend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/>
          <p:nvPr>
            <p:ph idx="2" type="pic"/>
          </p:nvPr>
        </p:nvSpPr>
        <p:spPr>
          <a:xfrm>
            <a:off x="0" y="1268730"/>
            <a:ext cx="9144000" cy="38748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21"/>
          <p:cNvSpPr txBox="1"/>
          <p:nvPr>
            <p:ph idx="12" type="sldNum"/>
          </p:nvPr>
        </p:nvSpPr>
        <p:spPr>
          <a:xfrm>
            <a:off x="6774934" y="4854985"/>
            <a:ext cx="205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21"/>
          <p:cNvSpPr txBox="1"/>
          <p:nvPr>
            <p:ph idx="11" type="ftr"/>
          </p:nvPr>
        </p:nvSpPr>
        <p:spPr>
          <a:xfrm>
            <a:off x="311162" y="4854985"/>
            <a:ext cx="646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type="title"/>
          </p:nvPr>
        </p:nvSpPr>
        <p:spPr>
          <a:xfrm>
            <a:off x="319090" y="745751"/>
            <a:ext cx="8508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wei Inhalte + Text (Hintergrund)">
  <p:cSld name="Zwei Inhalte + Text (Hintergrund)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/>
          <p:nvPr/>
        </p:nvSpPr>
        <p:spPr>
          <a:xfrm>
            <a:off x="0" y="1857854"/>
            <a:ext cx="9144000" cy="3285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2"/>
          <p:cNvSpPr txBox="1"/>
          <p:nvPr>
            <p:ph idx="1" type="body"/>
          </p:nvPr>
        </p:nvSpPr>
        <p:spPr>
          <a:xfrm>
            <a:off x="319089" y="1321641"/>
            <a:ext cx="85089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2"/>
          <p:cNvSpPr txBox="1"/>
          <p:nvPr>
            <p:ph idx="12" type="sldNum"/>
          </p:nvPr>
        </p:nvSpPr>
        <p:spPr>
          <a:xfrm>
            <a:off x="6774934" y="4854985"/>
            <a:ext cx="205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22"/>
          <p:cNvSpPr txBox="1"/>
          <p:nvPr>
            <p:ph idx="11" type="ftr"/>
          </p:nvPr>
        </p:nvSpPr>
        <p:spPr>
          <a:xfrm>
            <a:off x="311162" y="4854985"/>
            <a:ext cx="646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2"/>
          <p:cNvSpPr txBox="1"/>
          <p:nvPr>
            <p:ph idx="2" type="body"/>
          </p:nvPr>
        </p:nvSpPr>
        <p:spPr>
          <a:xfrm>
            <a:off x="316992" y="1863000"/>
            <a:ext cx="4242900" cy="29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−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2"/>
          <p:cNvSpPr/>
          <p:nvPr>
            <p:ph idx="3" type="pic"/>
          </p:nvPr>
        </p:nvSpPr>
        <p:spPr>
          <a:xfrm>
            <a:off x="4584192" y="1863090"/>
            <a:ext cx="4244400" cy="29808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2"/>
          <p:cNvSpPr txBox="1"/>
          <p:nvPr>
            <p:ph type="title"/>
          </p:nvPr>
        </p:nvSpPr>
        <p:spPr>
          <a:xfrm>
            <a:off x="319090" y="745751"/>
            <a:ext cx="8508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0" Type="http://schemas.openxmlformats.org/officeDocument/2006/relationships/theme" Target="../theme/theme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50416 tum logo blau png final.png" id="57" name="Google Shape;57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18411" y="243514"/>
            <a:ext cx="456266" cy="24030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6774934" y="4854985"/>
            <a:ext cx="2052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4"/>
          <p:cNvSpPr txBox="1"/>
          <p:nvPr>
            <p:ph idx="11" type="ftr"/>
          </p:nvPr>
        </p:nvSpPr>
        <p:spPr>
          <a:xfrm>
            <a:off x="311162" y="4854985"/>
            <a:ext cx="6464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2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2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app.hospichef.com/" TargetMode="External"/><Relationship Id="rId4" Type="http://schemas.openxmlformats.org/officeDocument/2006/relationships/image" Target="../media/image25.png"/><Relationship Id="rId5" Type="http://schemas.openxmlformats.org/officeDocument/2006/relationships/image" Target="../media/image5.png"/><Relationship Id="rId6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Relationship Id="rId4" Type="http://schemas.openxmlformats.org/officeDocument/2006/relationships/image" Target="../media/image9.png"/><Relationship Id="rId5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idx="1" type="body"/>
          </p:nvPr>
        </p:nvSpPr>
        <p:spPr>
          <a:xfrm>
            <a:off x="319088" y="1484040"/>
            <a:ext cx="85089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/>
              <a:t>Abdelrahman Salem</a:t>
            </a:r>
            <a:r>
              <a:rPr lang="en"/>
              <a:t>, Berkay Ugur Senocak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/>
              <a:t>11.09.2023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/>
              <a:t>Entrepreneurship Research Institute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/>
              <a:t>Technische Universität München</a:t>
            </a:r>
            <a:endParaRPr/>
          </a:p>
        </p:txBody>
      </p:sp>
      <p:sp>
        <p:nvSpPr>
          <p:cNvPr id="115" name="Google Shape;115;p23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HospiChef</a:t>
            </a:r>
            <a:endParaRPr/>
          </a:p>
        </p:txBody>
      </p:sp>
      <p:pic>
        <p:nvPicPr>
          <p:cNvPr descr="TUM_Glockenturm.tif" id="116" name="Google Shape;11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7101" y="2288520"/>
            <a:ext cx="2919367" cy="2548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>
            <p:ph idx="1" type="body"/>
          </p:nvPr>
        </p:nvSpPr>
        <p:spPr>
          <a:xfrm>
            <a:off x="319088" y="1484040"/>
            <a:ext cx="8508900" cy="95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189" name="Google Shape;189;p32"/>
          <p:cNvSpPr txBox="1"/>
          <p:nvPr>
            <p:ph type="title"/>
          </p:nvPr>
        </p:nvSpPr>
        <p:spPr>
          <a:xfrm>
            <a:off x="319090" y="745751"/>
            <a:ext cx="8508900" cy="954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100" y="2067365"/>
            <a:ext cx="4232110" cy="2399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5460" y="2067365"/>
            <a:ext cx="4160440" cy="2399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>
            <p:ph idx="1" type="body"/>
          </p:nvPr>
        </p:nvSpPr>
        <p:spPr>
          <a:xfrm>
            <a:off x="319088" y="1484040"/>
            <a:ext cx="8508900" cy="95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197" name="Google Shape;197;p33"/>
          <p:cNvSpPr txBox="1"/>
          <p:nvPr>
            <p:ph type="title"/>
          </p:nvPr>
        </p:nvSpPr>
        <p:spPr>
          <a:xfrm>
            <a:off x="319090" y="745751"/>
            <a:ext cx="8508900" cy="954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7438" y="1853400"/>
            <a:ext cx="5532227" cy="3049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4"/>
          <p:cNvSpPr txBox="1"/>
          <p:nvPr>
            <p:ph idx="1" type="body"/>
          </p:nvPr>
        </p:nvSpPr>
        <p:spPr>
          <a:xfrm>
            <a:off x="319088" y="1484040"/>
            <a:ext cx="8508900" cy="95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204" name="Google Shape;204;p34"/>
          <p:cNvSpPr txBox="1"/>
          <p:nvPr>
            <p:ph type="title"/>
          </p:nvPr>
        </p:nvSpPr>
        <p:spPr>
          <a:xfrm>
            <a:off x="319090" y="745751"/>
            <a:ext cx="8508900" cy="954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7810" y="1873602"/>
            <a:ext cx="5148375" cy="2918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5"/>
          <p:cNvSpPr txBox="1"/>
          <p:nvPr>
            <p:ph type="title"/>
          </p:nvPr>
        </p:nvSpPr>
        <p:spPr>
          <a:xfrm>
            <a:off x="1376250" y="1983300"/>
            <a:ext cx="6391500" cy="1176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Functionalities added to HospiChef base</a:t>
            </a:r>
            <a:endParaRPr sz="3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/>
          <p:nvPr>
            <p:ph type="title"/>
          </p:nvPr>
        </p:nvSpPr>
        <p:spPr>
          <a:xfrm>
            <a:off x="2168400" y="2287050"/>
            <a:ext cx="4807200" cy="569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Demand Forecasting</a:t>
            </a:r>
            <a:endParaRPr sz="3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/>
          <p:nvPr>
            <p:ph idx="1" type="body"/>
          </p:nvPr>
        </p:nvSpPr>
        <p:spPr>
          <a:xfrm>
            <a:off x="319100" y="1484064"/>
            <a:ext cx="8508900" cy="232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Demand forecasting predicts future consumer demand using past data.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helps businesses make informed supply decisions and anticipate future sales and revenue.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Optimization of inventories is possible through demand forecasting.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Demand managers can use it for various decisions, from inventory planning to meeting consumer expectations based on past sales data.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7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demand forecasting?	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idx="1" type="body"/>
          </p:nvPr>
        </p:nvSpPr>
        <p:spPr>
          <a:xfrm>
            <a:off x="319100" y="1484067"/>
            <a:ext cx="8508900" cy="261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Demand forecasting helps companies predict the future, aiding in financial planning.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is crucial for managing risks in various industries but can be complex, especially with quantitative analysis.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Understanding consumer needs is essential for efficient business operations and market responsiveness.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Efficient demand forecasting can lead to benefits like waste reduction, resource optimization, and increased sales and income.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8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it important?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/>
          <p:nvPr>
            <p:ph idx="1" type="body"/>
          </p:nvPr>
        </p:nvSpPr>
        <p:spPr>
          <a:xfrm>
            <a:off x="319100" y="1484072"/>
            <a:ext cx="8508900" cy="301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One of the problems H</a:t>
            </a:r>
            <a:r>
              <a:rPr lang="en"/>
              <a:t>ospiChef addresses is that the waste of hospital food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 the software HospiChef is providing, options for menu planning are available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E.g. A hospital can make their menu plans for the upcoming X months and repeat it for the entire year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case forms a good baseline for demand forecasting problem, as there is historical data that can be used to predict the future</a:t>
            </a:r>
            <a:endParaRPr/>
          </a:p>
        </p:txBody>
      </p:sp>
      <p:sp>
        <p:nvSpPr>
          <p:cNvPr id="233" name="Google Shape;233;p39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Demand forecasting at HospiChef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/>
          <p:nvPr>
            <p:ph idx="1" type="body"/>
          </p:nvPr>
        </p:nvSpPr>
        <p:spPr>
          <a:xfrm>
            <a:off x="319100" y="1484077"/>
            <a:ext cx="8508900" cy="357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Predictions should be: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Displayed to hospital staff so that they can order just enough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Able to be partitioned for specific time frames (tomorrow, next week etc.)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Paired with confidence of the prediction (shorter time period = higher confidence)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Able to provide the contributing parameters and how the prediction is formed</a:t>
            </a:r>
            <a:endParaRPr/>
          </a:p>
        </p:txBody>
      </p:sp>
      <p:sp>
        <p:nvSpPr>
          <p:cNvPr id="239" name="Google Shape;239;p40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1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</a:t>
            </a:r>
            <a:endParaRPr/>
          </a:p>
        </p:txBody>
      </p:sp>
      <p:pic>
        <p:nvPicPr>
          <p:cNvPr id="245" name="Google Shape;24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59850"/>
            <a:ext cx="8839204" cy="315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/>
        </p:nvSpPr>
        <p:spPr>
          <a:xfrm>
            <a:off x="311700" y="771488"/>
            <a:ext cx="8520600" cy="10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595959"/>
                </a:solidFill>
              </a:rPr>
              <a:t>Team </a:t>
            </a:r>
            <a:br>
              <a:rPr lang="en" sz="1900">
                <a:solidFill>
                  <a:srgbClr val="595959"/>
                </a:solidFill>
              </a:rPr>
            </a:br>
            <a:endParaRPr sz="1900">
              <a:solidFill>
                <a:srgbClr val="595959"/>
              </a:solidFill>
            </a:endParaRPr>
          </a:p>
        </p:txBody>
      </p:sp>
      <p:sp>
        <p:nvSpPr>
          <p:cNvPr id="122" name="Google Shape;122;p24"/>
          <p:cNvSpPr txBox="1"/>
          <p:nvPr/>
        </p:nvSpPr>
        <p:spPr>
          <a:xfrm>
            <a:off x="2459350" y="3112063"/>
            <a:ext cx="1867200" cy="7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4D"/>
                </a:solidFill>
              </a:rPr>
              <a:t>Abdelrahman Salem</a:t>
            </a:r>
            <a:endParaRPr b="1" sz="1000">
              <a:solidFill>
                <a:srgbClr val="00004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Frontend Developer</a:t>
            </a:r>
            <a:endParaRPr sz="800">
              <a:solidFill>
                <a:srgbClr val="1A1AB5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1250">
              <a:solidFill>
                <a:srgbClr val="28282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36749" y="1808888"/>
            <a:ext cx="1112400" cy="1112400"/>
          </a:xfrm>
          <a:prstGeom prst="ellipse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4" name="Google Shape;12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1425" y="1808899"/>
            <a:ext cx="1219226" cy="1112402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4"/>
          <p:cNvSpPr txBox="1"/>
          <p:nvPr/>
        </p:nvSpPr>
        <p:spPr>
          <a:xfrm>
            <a:off x="4817438" y="3112063"/>
            <a:ext cx="1867200" cy="7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4D"/>
                </a:solidFill>
              </a:rPr>
              <a:t>Berkay Ugur Senocak</a:t>
            </a:r>
            <a:endParaRPr b="1" sz="1000">
              <a:solidFill>
                <a:srgbClr val="00004D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Backend/Data Science</a:t>
            </a:r>
            <a:endParaRPr sz="800">
              <a:solidFill>
                <a:srgbClr val="1A1AB5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1250">
              <a:solidFill>
                <a:srgbClr val="28282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Historical data of patient count</a:t>
            </a:r>
            <a:endParaRPr/>
          </a:p>
        </p:txBody>
      </p:sp>
      <p:pic>
        <p:nvPicPr>
          <p:cNvPr id="251" name="Google Shape;25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775" y="1423300"/>
            <a:ext cx="6342450" cy="337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3"/>
          <p:cNvSpPr txBox="1"/>
          <p:nvPr>
            <p:ph type="title"/>
          </p:nvPr>
        </p:nvSpPr>
        <p:spPr>
          <a:xfrm>
            <a:off x="319100" y="745750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Historical data of order count</a:t>
            </a:r>
            <a:endParaRPr/>
          </a:p>
        </p:txBody>
      </p:sp>
      <p:pic>
        <p:nvPicPr>
          <p:cNvPr id="257" name="Google Shape;25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8525" y="1322625"/>
            <a:ext cx="6086961" cy="363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</a:t>
            </a:r>
            <a:endParaRPr/>
          </a:p>
        </p:txBody>
      </p:sp>
      <p:pic>
        <p:nvPicPr>
          <p:cNvPr id="263" name="Google Shape;26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8525" y="1207451"/>
            <a:ext cx="6086959" cy="3631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Forecasting</a:t>
            </a:r>
            <a:endParaRPr/>
          </a:p>
        </p:txBody>
      </p:sp>
      <p:pic>
        <p:nvPicPr>
          <p:cNvPr id="269" name="Google Shape;26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0075" y="1281901"/>
            <a:ext cx="6086959" cy="3631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/>
          <p:nvPr>
            <p:ph idx="1" type="body"/>
          </p:nvPr>
        </p:nvSpPr>
        <p:spPr>
          <a:xfrm>
            <a:off x="319100" y="1484075"/>
            <a:ext cx="8508900" cy="335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</a:t>
            </a:r>
            <a:r>
              <a:rPr lang="en"/>
              <a:t>t makes sense to divide the model in a way that each model focuses on a specific time (i.e., Breakfast, Lunch, Dinner) so that the predictions are most likely to be more accurate.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After acquiring predictions from the model, using some rules (i.e., customer-specific patterns, or external parameters such as holiday) the predictions might be tweaked.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Instead of using discrete space, migrating into a continuous space, and working with probability distributions makes more sense, i.e., provides a confidence interval.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Try to overcast instead of undercasting so that no one stays hungry.</a:t>
            </a:r>
            <a:endParaRPr/>
          </a:p>
        </p:txBody>
      </p:sp>
      <p:sp>
        <p:nvSpPr>
          <p:cNvPr id="275" name="Google Shape;275;p46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7"/>
          <p:cNvSpPr txBox="1"/>
          <p:nvPr>
            <p:ph type="title"/>
          </p:nvPr>
        </p:nvSpPr>
        <p:spPr>
          <a:xfrm>
            <a:off x="3370200" y="2287050"/>
            <a:ext cx="2403600" cy="569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Thank you!</a:t>
            </a:r>
            <a:endParaRPr sz="37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8"/>
          <p:cNvSpPr txBox="1"/>
          <p:nvPr>
            <p:ph type="title"/>
          </p:nvPr>
        </p:nvSpPr>
        <p:spPr>
          <a:xfrm>
            <a:off x="3370200" y="2287050"/>
            <a:ext cx="2403600" cy="569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Q &amp; A</a:t>
            </a:r>
            <a:endParaRPr sz="3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idx="1" type="body"/>
          </p:nvPr>
        </p:nvSpPr>
        <p:spPr>
          <a:xfrm>
            <a:off x="319100" y="884433"/>
            <a:ext cx="8508900" cy="40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Kitchen Feedback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/>
              <a:t>Introduction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/>
              <a:t>Preparation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/>
              <a:t>Implementation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en"/>
              <a:t>Patient App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en"/>
              <a:t>Management Dashboard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/>
              <a:t>Demand Forecasting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/>
              <a:t>Definition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/>
              <a:t>Why it is important?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/>
              <a:t>Demand forecasting for HospiChef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en"/>
              <a:t>Requirements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/>
              <a:t>Suitable techniques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/>
              <a:t>Implementation </a:t>
            </a:r>
            <a:endParaRPr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/>
              <a:t>Conclusion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Q&amp;A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</a:t>
            </a:r>
            <a:endParaRPr/>
          </a:p>
        </p:txBody>
      </p:sp>
      <p:sp>
        <p:nvSpPr>
          <p:cNvPr id="131" name="Google Shape;131;p25"/>
          <p:cNvSpPr txBox="1"/>
          <p:nvPr>
            <p:ph type="title"/>
          </p:nvPr>
        </p:nvSpPr>
        <p:spPr>
          <a:xfrm>
            <a:off x="319090" y="559313"/>
            <a:ext cx="8508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None/>
            </a:pPr>
            <a:r>
              <a:rPr b="1" i="1" lang="en" sz="1800">
                <a:solidFill>
                  <a:srgbClr val="262626"/>
                </a:solidFill>
                <a:latin typeface="DM Sans"/>
                <a:ea typeface="DM Sans"/>
                <a:cs typeface="DM Sans"/>
                <a:sym typeface="DM Sans"/>
              </a:rPr>
              <a:t>AGENDA</a:t>
            </a:r>
            <a:endParaRPr b="1" i="1" sz="1800">
              <a:solidFill>
                <a:srgbClr val="262626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2168400" y="2287050"/>
            <a:ext cx="4807200" cy="569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Feedback for Kitchen</a:t>
            </a:r>
            <a:endParaRPr sz="3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pic>
        <p:nvPicPr>
          <p:cNvPr id="142" name="Google Shape;1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3225" y="1966925"/>
            <a:ext cx="3006861" cy="200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950" y="1966926"/>
            <a:ext cx="3078973" cy="200554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27"/>
          <p:cNvCxnSpPr>
            <a:stCxn id="143" idx="3"/>
            <a:endCxn id="142" idx="1"/>
          </p:cNvCxnSpPr>
          <p:nvPr/>
        </p:nvCxnSpPr>
        <p:spPr>
          <a:xfrm>
            <a:off x="3749923" y="2969697"/>
            <a:ext cx="144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Available solutions by HospiChef </a:t>
            </a:r>
            <a:endParaRPr/>
          </a:p>
        </p:txBody>
      </p:sp>
      <p:sp>
        <p:nvSpPr>
          <p:cNvPr id="150" name="Google Shape;150;p28">
            <a:hlinkClick r:id="rId3"/>
          </p:cNvPr>
          <p:cNvSpPr/>
          <p:nvPr/>
        </p:nvSpPr>
        <p:spPr>
          <a:xfrm>
            <a:off x="5515182" y="1694096"/>
            <a:ext cx="2646900" cy="2890800"/>
          </a:xfrm>
          <a:prstGeom prst="roundRect">
            <a:avLst>
              <a:gd fmla="val 5102" name="adj"/>
            </a:avLst>
          </a:prstGeom>
          <a:solidFill>
            <a:srgbClr val="FFFFFF">
              <a:alpha val="29800"/>
            </a:srgbClr>
          </a:solidFill>
          <a:ln>
            <a:noFill/>
          </a:ln>
          <a:effectLst>
            <a:outerShdw blurRad="50800" rotWithShape="0" algn="ctr" dir="5400000" dist="50800">
              <a:srgbClr val="000000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1" sz="1500" u="none" cap="none" strike="noStrike">
              <a:solidFill>
                <a:srgbClr val="131B3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51" name="Google Shape;15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07525" y="2385134"/>
            <a:ext cx="2257423" cy="146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8"/>
          <p:cNvPicPr preferRelativeResize="0"/>
          <p:nvPr/>
        </p:nvPicPr>
        <p:blipFill rotWithShape="1">
          <a:blip r:embed="rId5">
            <a:alphaModFix/>
          </a:blip>
          <a:srcRect b="12617" l="0" r="0" t="0"/>
          <a:stretch/>
        </p:blipFill>
        <p:spPr>
          <a:xfrm>
            <a:off x="5536381" y="2152077"/>
            <a:ext cx="2604394" cy="2143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2131" y="1694088"/>
            <a:ext cx="2750469" cy="28908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8"/>
          <p:cNvSpPr txBox="1"/>
          <p:nvPr/>
        </p:nvSpPr>
        <p:spPr>
          <a:xfrm>
            <a:off x="1158613" y="4647500"/>
            <a:ext cx="22575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Patient App 2</a:t>
            </a:r>
            <a:endParaRPr/>
          </a:p>
        </p:txBody>
      </p:sp>
      <p:sp>
        <p:nvSpPr>
          <p:cNvPr id="155" name="Google Shape;155;p28"/>
          <p:cNvSpPr txBox="1"/>
          <p:nvPr/>
        </p:nvSpPr>
        <p:spPr>
          <a:xfrm>
            <a:off x="5707475" y="4647500"/>
            <a:ext cx="22575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management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Preparation</a:t>
            </a:r>
            <a:endParaRPr/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994850"/>
            <a:ext cx="2859451" cy="183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8350" y="2036225"/>
            <a:ext cx="2859450" cy="183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6388" y="1994850"/>
            <a:ext cx="3103626" cy="1831549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9"/>
          <p:cNvSpPr txBox="1"/>
          <p:nvPr/>
        </p:nvSpPr>
        <p:spPr>
          <a:xfrm>
            <a:off x="263550" y="3840225"/>
            <a:ext cx="282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 map</a:t>
            </a:r>
            <a:endParaRPr/>
          </a:p>
        </p:txBody>
      </p:sp>
      <p:sp>
        <p:nvSpPr>
          <p:cNvPr id="165" name="Google Shape;165;p29"/>
          <p:cNvSpPr txBox="1"/>
          <p:nvPr/>
        </p:nvSpPr>
        <p:spPr>
          <a:xfrm>
            <a:off x="3159759" y="3867774"/>
            <a:ext cx="282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database Model</a:t>
            </a:r>
            <a:endParaRPr/>
          </a:p>
        </p:txBody>
      </p:sp>
      <p:sp>
        <p:nvSpPr>
          <p:cNvPr id="166" name="Google Shape;166;p29"/>
          <p:cNvSpPr txBox="1"/>
          <p:nvPr/>
        </p:nvSpPr>
        <p:spPr>
          <a:xfrm>
            <a:off x="6225834" y="3840224"/>
            <a:ext cx="282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Views and Designs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idx="1" type="body"/>
          </p:nvPr>
        </p:nvSpPr>
        <p:spPr>
          <a:xfrm>
            <a:off x="319088" y="1407840"/>
            <a:ext cx="8508900" cy="95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Patient App</a:t>
            </a:r>
            <a:endParaRPr/>
          </a:p>
        </p:txBody>
      </p:sp>
      <p:sp>
        <p:nvSpPr>
          <p:cNvPr id="172" name="Google Shape;172;p30"/>
          <p:cNvSpPr txBox="1"/>
          <p:nvPr>
            <p:ph type="title"/>
          </p:nvPr>
        </p:nvSpPr>
        <p:spPr>
          <a:xfrm>
            <a:off x="319090" y="745751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100" y="1797927"/>
            <a:ext cx="2554526" cy="2947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2225" y="1797926"/>
            <a:ext cx="2313452" cy="275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64275" y="1819825"/>
            <a:ext cx="3527327" cy="271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319088" y="1484040"/>
            <a:ext cx="8508900" cy="95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Patient 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1"/>
          <p:cNvSpPr txBox="1"/>
          <p:nvPr>
            <p:ph type="title"/>
          </p:nvPr>
        </p:nvSpPr>
        <p:spPr>
          <a:xfrm>
            <a:off x="319090" y="745751"/>
            <a:ext cx="8508900" cy="954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Implementation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4225" y="1970777"/>
            <a:ext cx="2264651" cy="2775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7350" y="1970776"/>
            <a:ext cx="4232100" cy="277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halt">
  <a:themeElements>
    <a:clrScheme name="TUM">
      <a:dk1>
        <a:srgbClr val="000000"/>
      </a:dk1>
      <a:lt1>
        <a:srgbClr val="FFFFFF"/>
      </a:lt1>
      <a:dk2>
        <a:srgbClr val="003359"/>
      </a:dk2>
      <a:lt2>
        <a:srgbClr val="0065BD"/>
      </a:lt2>
      <a:accent1>
        <a:srgbClr val="005293"/>
      </a:accent1>
      <a:accent2>
        <a:srgbClr val="64A0C8"/>
      </a:accent2>
      <a:accent3>
        <a:srgbClr val="98C6EA"/>
      </a:accent3>
      <a:accent4>
        <a:srgbClr val="A2AD00"/>
      </a:accent4>
      <a:accent5>
        <a:srgbClr val="E37222"/>
      </a:accent5>
      <a:accent6>
        <a:srgbClr val="DAD7C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ED5326B4D5C2C4095726F9AD77F6206" ma:contentTypeVersion="17" ma:contentTypeDescription="Create a new document." ma:contentTypeScope="" ma:versionID="f5ffdd9bf2a07b1d9e6a37a88ef04088">
  <xsd:schema xmlns:xsd="http://www.w3.org/2001/XMLSchema" xmlns:xs="http://www.w3.org/2001/XMLSchema" xmlns:p="http://schemas.microsoft.com/office/2006/metadata/properties" xmlns:ns2="b07da43d-f035-4f03-b546-8b773772813e" xmlns:ns3="e0eb767c-11b6-45bc-b87e-c70b64195977" targetNamespace="http://schemas.microsoft.com/office/2006/metadata/properties" ma:root="true" ma:fieldsID="1d485729c8b9d9ede511745ebcf742f7" ns2:_="" ns3:_="">
    <xsd:import namespace="b07da43d-f035-4f03-b546-8b773772813e"/>
    <xsd:import namespace="e0eb767c-11b6-45bc-b87e-c70b641959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7da43d-f035-4f03-b546-8b77377281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bdce166f-3dab-43f2-8417-3b35bbceeee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eb767c-11b6-45bc-b87e-c70b64195977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d2ef365c-5dc9-4f21-bd6b-e5fe60b570dc}" ma:internalName="TaxCatchAll" ma:showField="CatchAllData" ma:web="e0eb767c-11b6-45bc-b87e-c70b641959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0eb767c-11b6-45bc-b87e-c70b64195977" xsi:nil="true"/>
    <lcf76f155ced4ddcb4097134ff3c332f xmlns="b07da43d-f035-4f03-b546-8b773772813e">
      <Terms xmlns="http://schemas.microsoft.com/office/infopath/2007/PartnerControls"/>
    </lcf76f155ced4ddcb4097134ff3c332f>
    <SharedWithUsers xmlns="e0eb767c-11b6-45bc-b87e-c70b64195977">
      <UserInfo>
        <DisplayName/>
        <AccountId xsi:nil="true"/>
        <AccountType/>
      </UserInfo>
    </SharedWithUsers>
    <MediaLengthInSeconds xmlns="b07da43d-f035-4f03-b546-8b773772813e" xsi:nil="true"/>
  </documentManagement>
</p:properties>
</file>

<file path=customXml/itemProps1.xml><?xml version="1.0" encoding="utf-8"?>
<ds:datastoreItem xmlns:ds="http://schemas.openxmlformats.org/officeDocument/2006/customXml" ds:itemID="{06DF4288-E4D4-40CE-9C5E-04581B69A976}"/>
</file>

<file path=customXml/itemProps2.xml><?xml version="1.0" encoding="utf-8"?>
<ds:datastoreItem xmlns:ds="http://schemas.openxmlformats.org/officeDocument/2006/customXml" ds:itemID="{FC0B1FBB-DEF1-4409-882F-027A9C795AC0}"/>
</file>

<file path=customXml/itemProps3.xml><?xml version="1.0" encoding="utf-8"?>
<ds:datastoreItem xmlns:ds="http://schemas.openxmlformats.org/officeDocument/2006/customXml" ds:itemID="{283B7CAB-7540-4B19-9875-3EEA57C373DD}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0x0101003ED5326B4D5C2C4095726F9AD77F6206</vt:lpwstr>
  </property>
  <property fmtid="{D5CDD505-2E9C-101B-9397-08002B2CF9AE}" pid="3" name="Order">
    <vt:r8>15100</vt:r8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</Properties>
</file>